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6.1.2016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5402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6.1.2016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8074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6.1.2016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3030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6.1.2016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01416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6.1.2016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275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6.1.2016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1683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6.1.2016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93528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6.1.2016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3872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6.1.2016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8725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6.1.2016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6966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6.1.2016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3965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6.1.2016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5948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6.1.2016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8750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6.1.2016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8442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6.1.2016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3659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6.1.2016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7863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AC70-F7EB-461C-9F18-CA7D53ECF6F4}" type="datetimeFigureOut">
              <a:rPr lang="bg-BG" smtClean="0"/>
              <a:t>6.1.2016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1593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206943" y="447200"/>
            <a:ext cx="7772400" cy="147018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bg-BG" altLang="bg-BG" b="1" smtClean="0">
                <a:solidFill>
                  <a:srgbClr val="FF99CC"/>
                </a:solidFill>
                <a:latin typeface="Arial" panose="020B0604020202020204" pitchFamily="34" charset="0"/>
              </a:rPr>
              <a:t>Електронно портфолио</a:t>
            </a:r>
            <a:endParaRPr lang="en-US" altLang="bg-BG" b="1" smtClean="0">
              <a:solidFill>
                <a:srgbClr val="FF99CC"/>
              </a:solidFill>
              <a:latin typeface="Arial" panose="020B0604020202020204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53050" y="2474595"/>
            <a:ext cx="5084922" cy="2766060"/>
          </a:xfrm>
        </p:spPr>
        <p:txBody>
          <a:bodyPr vert="horz" lIns="0" tIns="0" rIns="0" bIns="0" rtlCol="0">
            <a:normAutofit/>
          </a:bodyPr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altLang="bg-BG" sz="216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Име и фамилия</a:t>
            </a:r>
            <a:r>
              <a:rPr lang="en-US" altLang="bg-BG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altLang="bg-BG" b="1" dirty="0" smtClean="0">
              <a:solidFill>
                <a:srgbClr val="6BB76D"/>
              </a:solidFill>
              <a:latin typeface="Arial" panose="020B0604020202020204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bg-BG" sz="2400" b="1" dirty="0" err="1">
                <a:solidFill>
                  <a:srgbClr val="6BB76D"/>
                </a:solidFill>
                <a:latin typeface="Arial" panose="020B0604020202020204" pitchFamily="34" charset="0"/>
              </a:rPr>
              <a:t>Учен</a:t>
            </a:r>
            <a:r>
              <a:rPr lang="bg-BG" altLang="bg-BG" sz="2400" b="1" dirty="0" err="1">
                <a:solidFill>
                  <a:srgbClr val="6BB76D"/>
                </a:solidFill>
                <a:latin typeface="Arial" panose="020B0604020202020204" pitchFamily="34" charset="0"/>
              </a:rPr>
              <a:t>ик</a:t>
            </a:r>
            <a:r>
              <a:rPr lang="en-US" altLang="bg-BG" sz="2400" b="1" dirty="0">
                <a:solidFill>
                  <a:srgbClr val="6BB76D"/>
                </a:solidFill>
                <a:latin typeface="Arial" panose="020B0604020202020204" pitchFamily="34" charset="0"/>
              </a:rPr>
              <a:t> </a:t>
            </a:r>
            <a:r>
              <a:rPr lang="bg-BG" altLang="bg-BG" sz="2400" b="1" dirty="0">
                <a:solidFill>
                  <a:srgbClr val="6BB76D"/>
                </a:solidFill>
                <a:latin typeface="Arial" panose="020B0604020202020204" pitchFamily="34" charset="0"/>
              </a:rPr>
              <a:t>в ………………….,</a:t>
            </a: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2400" b="1" dirty="0">
                <a:solidFill>
                  <a:srgbClr val="6BB76D"/>
                </a:solidFill>
                <a:latin typeface="Arial" panose="020B0604020202020204" pitchFamily="34" charset="0"/>
              </a:rPr>
              <a:t>			(училище)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2400" b="1" dirty="0">
                <a:solidFill>
                  <a:srgbClr val="6BB76D"/>
                </a:solidFill>
                <a:latin typeface="Arial" panose="020B0604020202020204" pitchFamily="34" charset="0"/>
              </a:rPr>
              <a:t>…</a:t>
            </a:r>
            <a:r>
              <a:rPr lang="en-US" altLang="bg-BG" sz="2400" b="1" dirty="0">
                <a:solidFill>
                  <a:srgbClr val="6BB76D"/>
                </a:solidFill>
                <a:latin typeface="Arial" panose="020B0604020202020204" pitchFamily="34" charset="0"/>
              </a:rPr>
              <a:t> </a:t>
            </a:r>
            <a:r>
              <a:rPr lang="en-US" altLang="bg-BG" sz="2400" b="1" dirty="0" err="1">
                <a:solidFill>
                  <a:srgbClr val="6BB76D"/>
                </a:solidFill>
                <a:latin typeface="Arial" panose="020B0604020202020204" pitchFamily="34" charset="0"/>
              </a:rPr>
              <a:t>клас</a:t>
            </a:r>
            <a:endParaRPr lang="en-US" altLang="bg-BG" sz="2400" b="1" dirty="0">
              <a:solidFill>
                <a:srgbClr val="6BB76D"/>
              </a:solidFill>
              <a:latin typeface="Arial" panose="020B0604020202020204" pitchFamily="34" charset="0"/>
            </a:endParaRP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1948339" y="2197418"/>
            <a:ext cx="2980373" cy="44135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g-BG" altLang="bg-BG" sz="2160" b="1"/>
              <a:t>Снимка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b="1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bg-BG" sz="2160"/>
          </a:p>
        </p:txBody>
      </p:sp>
    </p:spTree>
    <p:extLst>
      <p:ext uri="{BB962C8B-B14F-4D97-AF65-F5344CB8AC3E}">
        <p14:creationId xmlns:p14="http://schemas.microsoft.com/office/powerpoint/2010/main" val="245134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472690" y="561499"/>
            <a:ext cx="6889433" cy="1117283"/>
          </a:xfrm>
        </p:spPr>
        <p:txBody>
          <a:bodyPr vert="horz" lIns="0" tIns="0" rIns="0" bIns="0" rtlCol="0" anchor="b">
            <a:normAutofit/>
          </a:bodyPr>
          <a:lstStyle/>
          <a:p>
            <a:pPr eaLnBrk="1" hangingPunct="1">
              <a:lnSpc>
                <a:spcPct val="95000"/>
              </a:lnSpc>
            </a:pPr>
            <a:r>
              <a:rPr lang="bg-BG" altLang="bg-BG" sz="6030">
                <a:solidFill>
                  <a:srgbClr val="5A6378"/>
                </a:solidFill>
                <a:latin typeface="Arial" panose="020B0604020202020204" pitchFamily="34" charset="0"/>
              </a:rPr>
              <a:t>ЗА МЕН</a:t>
            </a:r>
            <a:endParaRPr lang="en-US" altLang="bg-BG" sz="6030">
              <a:solidFill>
                <a:srgbClr val="5A6378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76889" y="2546033"/>
            <a:ext cx="4994910" cy="2090262"/>
          </a:xfrm>
        </p:spPr>
        <p:txBody>
          <a:bodyPr vert="horz" lIns="0" tIns="0" rIns="0" bIns="0" rtlCol="0">
            <a:normAutofit/>
          </a:bodyPr>
          <a:lstStyle/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980">
                <a:solidFill>
                  <a:srgbClr val="000000"/>
                </a:solidFill>
                <a:latin typeface="Arial" panose="020B0604020202020204" pitchFamily="34" charset="0"/>
              </a:rPr>
              <a:t>Трите имена</a:t>
            </a:r>
            <a:r>
              <a:rPr lang="en-US" altLang="bg-BG" sz="198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bg-BG" altLang="bg-BG" sz="1980">
                <a:solidFill>
                  <a:srgbClr val="000000"/>
                </a:solidFill>
                <a:latin typeface="Arial" panose="020B0604020202020204" pitchFamily="34" charset="0"/>
              </a:rPr>
              <a:t>………………………………….</a:t>
            </a:r>
            <a:endParaRPr lang="en-US" altLang="bg-BG" sz="198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bg-BG" sz="1980">
                <a:solidFill>
                  <a:srgbClr val="000000"/>
                </a:solidFill>
                <a:latin typeface="Arial" panose="020B0604020202020204" pitchFamily="34" charset="0"/>
              </a:rPr>
              <a:t>Дата </a:t>
            </a:r>
            <a:r>
              <a:rPr lang="bg-BG" altLang="bg-BG" sz="1980">
                <a:solidFill>
                  <a:srgbClr val="000000"/>
                </a:solidFill>
                <a:latin typeface="Arial" panose="020B0604020202020204" pitchFamily="34" charset="0"/>
              </a:rPr>
              <a:t>на </a:t>
            </a:r>
            <a:r>
              <a:rPr lang="en-US" altLang="bg-BG" sz="1980">
                <a:solidFill>
                  <a:srgbClr val="000000"/>
                </a:solidFill>
                <a:latin typeface="Arial" panose="020B0604020202020204" pitchFamily="34" charset="0"/>
              </a:rPr>
              <a:t>р</a:t>
            </a:r>
            <a:r>
              <a:rPr lang="bg-BG" altLang="bg-BG" sz="1980">
                <a:solidFill>
                  <a:srgbClr val="000000"/>
                </a:solidFill>
                <a:latin typeface="Arial" panose="020B0604020202020204" pitchFamily="34" charset="0"/>
              </a:rPr>
              <a:t>а</a:t>
            </a:r>
            <a:r>
              <a:rPr lang="en-US" altLang="bg-BG" sz="1980">
                <a:solidFill>
                  <a:srgbClr val="000000"/>
                </a:solidFill>
                <a:latin typeface="Arial" panose="020B0604020202020204" pitchFamily="34" charset="0"/>
              </a:rPr>
              <a:t>жд</a:t>
            </a:r>
            <a:r>
              <a:rPr lang="bg-BG" altLang="bg-BG" sz="1980">
                <a:solidFill>
                  <a:srgbClr val="000000"/>
                </a:solidFill>
                <a:latin typeface="Arial" panose="020B0604020202020204" pitchFamily="34" charset="0"/>
              </a:rPr>
              <a:t>ане</a:t>
            </a:r>
            <a:r>
              <a:rPr lang="en-US" altLang="bg-BG" sz="198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bg-BG" altLang="bg-BG" sz="1980">
                <a:solidFill>
                  <a:srgbClr val="000000"/>
                </a:solidFill>
                <a:latin typeface="Arial" panose="020B0604020202020204" pitchFamily="34" charset="0"/>
              </a:rPr>
              <a:t>…………………………….</a:t>
            </a: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980">
                <a:solidFill>
                  <a:srgbClr val="000000"/>
                </a:solidFill>
                <a:latin typeface="Arial" panose="020B0604020202020204" pitchFamily="34" charset="0"/>
              </a:rPr>
              <a:t>			</a:t>
            </a:r>
            <a:r>
              <a:rPr lang="bg-BG" altLang="bg-BG" sz="1440" i="1">
                <a:solidFill>
                  <a:srgbClr val="000000"/>
                </a:solidFill>
                <a:latin typeface="Arial" panose="020B0604020202020204" pitchFamily="34" charset="0"/>
              </a:rPr>
              <a:t>(ден, месец, година)</a:t>
            </a:r>
            <a:endParaRPr lang="en-US" altLang="bg-BG" sz="1440" i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bg-BG" sz="1980">
                <a:solidFill>
                  <a:srgbClr val="000000"/>
                </a:solidFill>
                <a:latin typeface="Arial" panose="020B0604020202020204" pitchFamily="34" charset="0"/>
              </a:rPr>
              <a:t>М</a:t>
            </a:r>
            <a:r>
              <a:rPr lang="bg-BG" altLang="bg-BG" sz="1980">
                <a:solidFill>
                  <a:srgbClr val="000000"/>
                </a:solidFill>
                <a:latin typeface="Arial" panose="020B0604020202020204" pitchFamily="34" charset="0"/>
              </a:rPr>
              <a:t>я</a:t>
            </a:r>
            <a:r>
              <a:rPr lang="en-US" altLang="bg-BG" sz="1980">
                <a:solidFill>
                  <a:srgbClr val="000000"/>
                </a:solidFill>
                <a:latin typeface="Arial" panose="020B0604020202020204" pitchFamily="34" charset="0"/>
              </a:rPr>
              <a:t>сто</a:t>
            </a:r>
            <a:r>
              <a:rPr lang="bg-BG" altLang="bg-BG" sz="1980">
                <a:solidFill>
                  <a:srgbClr val="000000"/>
                </a:solidFill>
                <a:latin typeface="Arial" panose="020B0604020202020204" pitchFamily="34" charset="0"/>
              </a:rPr>
              <a:t> на</a:t>
            </a:r>
            <a:r>
              <a:rPr lang="en-US" altLang="bg-BG" sz="198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bg-BG" altLang="bg-BG" sz="1980">
                <a:solidFill>
                  <a:srgbClr val="000000"/>
                </a:solidFill>
                <a:latin typeface="Arial" panose="020B0604020202020204" pitchFamily="34" charset="0"/>
              </a:rPr>
              <a:t>раждане</a:t>
            </a:r>
            <a:r>
              <a:rPr lang="en-US" altLang="bg-BG" sz="198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bg-BG" altLang="bg-BG" sz="1980">
                <a:solidFill>
                  <a:srgbClr val="000000"/>
                </a:solidFill>
                <a:latin typeface="Arial" panose="020B0604020202020204" pitchFamily="34" charset="0"/>
              </a:rPr>
              <a:t>…………………………..</a:t>
            </a: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440" i="1">
                <a:solidFill>
                  <a:srgbClr val="000000"/>
                </a:solidFill>
                <a:latin typeface="Arial" panose="020B0604020202020204" pitchFamily="34" charset="0"/>
              </a:rPr>
              <a:t>				(град/село)</a:t>
            </a:r>
            <a:endParaRPr lang="en-US" altLang="bg-BG" sz="1440" i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980">
                <a:solidFill>
                  <a:srgbClr val="000000"/>
                </a:solidFill>
                <a:latin typeface="Arial" panose="020B0604020202020204" pitchFamily="34" charset="0"/>
              </a:rPr>
              <a:t>Училище</a:t>
            </a:r>
            <a:r>
              <a:rPr lang="en-US" altLang="bg-BG" sz="198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bg-BG" altLang="bg-BG" sz="1980">
                <a:solidFill>
                  <a:srgbClr val="000000"/>
                </a:solidFill>
                <a:latin typeface="Arial" panose="020B0604020202020204" pitchFamily="34" charset="0"/>
              </a:rPr>
              <a:t>………………………………………</a:t>
            </a:r>
            <a:endParaRPr lang="en-US" altLang="bg-BG" sz="198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bg-BG" sz="1980">
                <a:solidFill>
                  <a:srgbClr val="000000"/>
                </a:solidFill>
                <a:latin typeface="Arial" panose="020B0604020202020204" pitchFamily="34" charset="0"/>
              </a:rPr>
              <a:t>Клас: </a:t>
            </a:r>
            <a:r>
              <a:rPr lang="bg-BG" altLang="bg-BG" sz="1980">
                <a:solidFill>
                  <a:srgbClr val="000000"/>
                </a:solidFill>
                <a:latin typeface="Arial" panose="020B0604020202020204" pitchFamily="34" charset="0"/>
              </a:rPr>
              <a:t>………………………</a:t>
            </a:r>
            <a:endParaRPr lang="en-US" altLang="bg-BG" sz="198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7067550" y="2133124"/>
            <a:ext cx="3306128" cy="275152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g-BG" altLang="bg-BG" sz="2160"/>
              <a:t>Снимка на училището, в което ученикът учи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bg-BG" sz="2160"/>
          </a:p>
        </p:txBody>
      </p:sp>
    </p:spTree>
    <p:extLst>
      <p:ext uri="{BB962C8B-B14F-4D97-AF65-F5344CB8AC3E}">
        <p14:creationId xmlns:p14="http://schemas.microsoft.com/office/powerpoint/2010/main" val="43831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044065" y="402908"/>
            <a:ext cx="8032433" cy="988695"/>
          </a:xfrm>
        </p:spPr>
        <p:txBody>
          <a:bodyPr vert="horz" lIns="0" tIns="0" rIns="0" bIns="0" rtlCol="0" anchor="b">
            <a:norm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altLang="bg-BG" sz="6030">
                <a:solidFill>
                  <a:srgbClr val="5A6378"/>
                </a:solidFill>
                <a:latin typeface="Arial" panose="020B0604020202020204" pitchFamily="34" charset="0"/>
              </a:rPr>
              <a:t>Автобиография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76889" y="1721645"/>
            <a:ext cx="3994785" cy="4481988"/>
          </a:xfrm>
        </p:spPr>
        <p:txBody>
          <a:bodyPr vert="horz" lIns="0" tIns="0" rIns="0" bIns="0" rtlCol="0">
            <a:normAutofit/>
          </a:bodyPr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Дата 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на 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р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а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жд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а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н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е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………………………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Роди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х се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и 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израснах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в 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град/село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………………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От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…….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год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ина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започнах да се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занима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вам с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………………………….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………………………………………….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bg-BG" altLang="bg-BG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440" i="1">
                <a:solidFill>
                  <a:srgbClr val="000000"/>
                </a:solidFill>
                <a:latin typeface="Arial" panose="020B0604020202020204" pitchFamily="34" charset="0"/>
              </a:rPr>
              <a:t>(спорт, изкуство, курс и др. под.)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През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……..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год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ина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получи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х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…………………………………………….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440" i="1">
                <a:solidFill>
                  <a:srgbClr val="000000"/>
                </a:solidFill>
                <a:latin typeface="Arial" panose="020B0604020202020204" pitchFamily="34" charset="0"/>
              </a:rPr>
              <a:t>(грамота, награда, медал, купа и др.)</a:t>
            </a:r>
            <a:endParaRPr lang="en-US" altLang="bg-BG" sz="1440" i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След време започнах да се занимавам с …………………………………………….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440" i="1">
                <a:solidFill>
                  <a:srgbClr val="000000"/>
                </a:solidFill>
                <a:latin typeface="Arial" panose="020B0604020202020204" pitchFamily="34" charset="0"/>
              </a:rPr>
              <a:t>(ново или второ занимание)</a:t>
            </a:r>
            <a:endParaRPr lang="en-US" altLang="bg-BG" sz="1440" i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През …….. година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постъпих в първи клас в ……………………………………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bg-BG" altLang="bg-BG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440" i="1">
                <a:solidFill>
                  <a:srgbClr val="000000"/>
                </a:solidFill>
                <a:latin typeface="Arial" panose="020B0604020202020204" pitchFamily="34" charset="0"/>
              </a:rPr>
              <a:t>(училище)</a:t>
            </a:r>
            <a:endParaRPr lang="en-US" altLang="bg-BG" sz="1440" i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endParaRPr lang="en-US" altLang="bg-BG" sz="1440" i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6678930" y="1614487"/>
            <a:ext cx="3306128" cy="275152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g-BG" altLang="bg-BG" sz="2160"/>
              <a:t>Снимка на любимо занимание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bg-BG" sz="2160"/>
          </a:p>
        </p:txBody>
      </p:sp>
      <p:sp>
        <p:nvSpPr>
          <p:cNvPr id="4101" name="Oval 7"/>
          <p:cNvSpPr>
            <a:spLocks noChangeArrowheads="1"/>
          </p:cNvSpPr>
          <p:nvPr/>
        </p:nvSpPr>
        <p:spPr bwMode="auto">
          <a:xfrm>
            <a:off x="6226017" y="3947637"/>
            <a:ext cx="4247673" cy="252603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g-BG" altLang="bg-BG" sz="2160"/>
              <a:t>Снимка на любимо занимание</a:t>
            </a:r>
            <a:endParaRPr lang="en-US" altLang="bg-BG" sz="2160"/>
          </a:p>
        </p:txBody>
      </p:sp>
    </p:spTree>
    <p:extLst>
      <p:ext uri="{BB962C8B-B14F-4D97-AF65-F5344CB8AC3E}">
        <p14:creationId xmlns:p14="http://schemas.microsoft.com/office/powerpoint/2010/main" val="117261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884045" y="447199"/>
            <a:ext cx="8318183" cy="1117283"/>
          </a:xfrm>
        </p:spPr>
        <p:txBody>
          <a:bodyPr vert="horz" lIns="0" tIns="0" rIns="0" bIns="0" rtlCol="0" anchor="b">
            <a:normAutofit/>
          </a:bodyPr>
          <a:lstStyle/>
          <a:p>
            <a:pPr eaLnBrk="1" hangingPunct="1">
              <a:lnSpc>
                <a:spcPct val="95000"/>
              </a:lnSpc>
            </a:pPr>
            <a:r>
              <a:rPr lang="bg-BG" altLang="bg-BG" sz="6030">
                <a:solidFill>
                  <a:srgbClr val="5A6378"/>
                </a:solidFill>
                <a:latin typeface="Arial" panose="020B0604020202020204" pitchFamily="34" charset="0"/>
              </a:rPr>
              <a:t>Училищен живот</a:t>
            </a:r>
            <a:endParaRPr lang="en-US" altLang="bg-BG" sz="6030">
              <a:solidFill>
                <a:srgbClr val="5A6378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36959" y="1903095"/>
            <a:ext cx="4780598" cy="2821782"/>
          </a:xfrm>
        </p:spPr>
        <p:txBody>
          <a:bodyPr vert="horz" lIns="0" tIns="0" rIns="0" bIns="0" rtlCol="0">
            <a:normAutofit/>
          </a:bodyPr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Уч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а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в 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………………………………………………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440" i="1">
                <a:solidFill>
                  <a:srgbClr val="000000"/>
                </a:solidFill>
                <a:latin typeface="Arial" panose="020B0604020202020204" pitchFamily="34" charset="0"/>
              </a:rPr>
              <a:t>(училище)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вече …… години.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През това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врем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е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участва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х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в 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няколко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……………………………………………………..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……………………………………………………..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……………………………………………………..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bg-BG" altLang="bg-BG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440" i="1">
                <a:solidFill>
                  <a:srgbClr val="000000"/>
                </a:solidFill>
                <a:latin typeface="Arial" panose="020B0604020202020204" pitchFamily="34" charset="0"/>
              </a:rPr>
              <a:t>(училищни спектакли, състезания, конкурси, училищни концерти и др.)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Уча се добре като средният ми успех през годините е ………………………………………..</a:t>
            </a:r>
            <a:endParaRPr lang="en-US" altLang="bg-BG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2134077" y="5332096"/>
            <a:ext cx="6852285" cy="710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bg-BG" altLang="bg-BG" sz="1620">
                <a:solidFill>
                  <a:srgbClr val="000000"/>
                </a:solidFill>
                <a:latin typeface="Arial" panose="020B0604020202020204" pitchFamily="34" charset="0"/>
              </a:rPr>
              <a:t>За времето, което прекарах в това училище, аз бях</a:t>
            </a:r>
            <a:r>
              <a:rPr lang="en-US" altLang="bg-BG" sz="1620">
                <a:solidFill>
                  <a:srgbClr val="000000"/>
                </a:solidFill>
                <a:latin typeface="Arial" panose="020B0604020202020204" pitchFamily="34" charset="0"/>
              </a:rPr>
              <a:t> награжд</a:t>
            </a:r>
            <a:r>
              <a:rPr lang="bg-BG" altLang="bg-BG" sz="1620">
                <a:solidFill>
                  <a:srgbClr val="000000"/>
                </a:solidFill>
                <a:latin typeface="Arial" panose="020B0604020202020204" pitchFamily="34" charset="0"/>
              </a:rPr>
              <a:t>авана с </a:t>
            </a:r>
            <a:r>
              <a:rPr lang="en-US" altLang="bg-BG" sz="1620">
                <a:solidFill>
                  <a:srgbClr val="000000"/>
                </a:solidFill>
                <a:latin typeface="Arial" panose="020B0604020202020204" pitchFamily="34" charset="0"/>
              </a:rPr>
              <a:t>всев</a:t>
            </a:r>
            <a:r>
              <a:rPr lang="bg-BG" altLang="bg-BG" sz="1620">
                <a:solidFill>
                  <a:srgbClr val="000000"/>
                </a:solidFill>
                <a:latin typeface="Arial" panose="020B0604020202020204" pitchFamily="34" charset="0"/>
              </a:rPr>
              <a:t>ъ</a:t>
            </a:r>
            <a:r>
              <a:rPr lang="en-US" altLang="bg-BG" sz="1620">
                <a:solidFill>
                  <a:srgbClr val="000000"/>
                </a:solidFill>
                <a:latin typeface="Arial" panose="020B0604020202020204" pitchFamily="34" charset="0"/>
              </a:rPr>
              <a:t>зможни грамоти</a:t>
            </a:r>
            <a:r>
              <a:rPr lang="bg-BG" altLang="bg-BG" sz="1620">
                <a:solidFill>
                  <a:srgbClr val="000000"/>
                </a:solidFill>
                <a:latin typeface="Arial" panose="020B0604020202020204" pitchFamily="34" charset="0"/>
              </a:rPr>
              <a:t> и</a:t>
            </a:r>
            <a:r>
              <a:rPr lang="en-US" altLang="bg-BG" sz="1620">
                <a:solidFill>
                  <a:srgbClr val="000000"/>
                </a:solidFill>
                <a:latin typeface="Arial" panose="020B0604020202020204" pitchFamily="34" charset="0"/>
              </a:rPr>
              <a:t> награди.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bg-BG" altLang="bg-BG" sz="1620">
                <a:solidFill>
                  <a:srgbClr val="000000"/>
                </a:solidFill>
                <a:latin typeface="Arial" panose="020B0604020202020204" pitchFamily="34" charset="0"/>
              </a:rPr>
              <a:t>Една от които е показана на снимката по-горе.</a:t>
            </a:r>
            <a:endParaRPr lang="en-US" altLang="bg-BG" sz="162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7846219" y="2003107"/>
            <a:ext cx="2463165" cy="291772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g-BG" altLang="bg-BG" sz="2160"/>
              <a:t>Грамота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bg-BG" sz="2160"/>
          </a:p>
        </p:txBody>
      </p:sp>
    </p:spTree>
    <p:extLst>
      <p:ext uri="{BB962C8B-B14F-4D97-AF65-F5344CB8AC3E}">
        <p14:creationId xmlns:p14="http://schemas.microsoft.com/office/powerpoint/2010/main" val="1722069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818323" y="642938"/>
            <a:ext cx="8619649" cy="1144429"/>
          </a:xfrm>
        </p:spPr>
        <p:txBody>
          <a:bodyPr vert="horz" lIns="0" tIns="0" rIns="0" bIns="0" rtlCol="0" anchor="b">
            <a:norm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altLang="bg-BG" sz="5940">
                <a:solidFill>
                  <a:srgbClr val="5A6378"/>
                </a:solidFill>
                <a:latin typeface="Arial" panose="020B0604020202020204" pitchFamily="34" charset="0"/>
              </a:rPr>
              <a:t>Мои</a:t>
            </a:r>
            <a:r>
              <a:rPr lang="bg-BG" altLang="bg-BG" sz="5940">
                <a:solidFill>
                  <a:srgbClr val="5A6378"/>
                </a:solidFill>
                <a:latin typeface="Arial" panose="020B0604020202020204" pitchFamily="34" charset="0"/>
              </a:rPr>
              <a:t>те</a:t>
            </a:r>
            <a:r>
              <a:rPr lang="en-US" altLang="bg-BG" sz="5940">
                <a:solidFill>
                  <a:srgbClr val="5A6378"/>
                </a:solidFill>
                <a:latin typeface="Arial" panose="020B0604020202020204" pitchFamily="34" charset="0"/>
              </a:rPr>
              <a:t> </a:t>
            </a:r>
            <a:r>
              <a:rPr lang="bg-BG" altLang="bg-BG" sz="5940">
                <a:solidFill>
                  <a:srgbClr val="5A6378"/>
                </a:solidFill>
                <a:latin typeface="Arial" panose="020B0604020202020204" pitchFamily="34" charset="0"/>
              </a:rPr>
              <a:t>училищни</a:t>
            </a:r>
            <a:r>
              <a:rPr lang="en-US" altLang="bg-BG" sz="5940">
                <a:solidFill>
                  <a:srgbClr val="5A6378"/>
                </a:solidFill>
                <a:latin typeface="Arial" panose="020B0604020202020204" pitchFamily="34" charset="0"/>
              </a:rPr>
              <a:t> </a:t>
            </a:r>
            <a:r>
              <a:rPr lang="bg-BG" altLang="bg-BG" sz="5940">
                <a:solidFill>
                  <a:srgbClr val="5A6378"/>
                </a:solidFill>
                <a:latin typeface="Arial" panose="020B0604020202020204" pitchFamily="34" charset="0"/>
              </a:rPr>
              <a:t>успехи</a:t>
            </a:r>
            <a:endParaRPr lang="en-US" altLang="bg-BG" sz="5940">
              <a:solidFill>
                <a:srgbClr val="5A6378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Rectangle 13"/>
          <p:cNvSpPr>
            <a:spLocks noGrp="1" noChangeArrowheads="1"/>
          </p:cNvSpPr>
          <p:nvPr>
            <p:ph idx="1"/>
          </p:nvPr>
        </p:nvSpPr>
        <p:spPr>
          <a:xfrm>
            <a:off x="2206943" y="2003108"/>
            <a:ext cx="7772400" cy="4116229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bg-BG" altLang="bg-BG" smtClean="0"/>
          </a:p>
          <a:p>
            <a:pPr algn="ctr" eaLnBrk="1" hangingPunct="1">
              <a:buFontTx/>
              <a:buNone/>
            </a:pPr>
            <a:endParaRPr lang="bg-BG" altLang="bg-BG" smtClean="0"/>
          </a:p>
          <a:p>
            <a:pPr algn="ctr" eaLnBrk="1" hangingPunct="1">
              <a:buFontTx/>
              <a:buNone/>
            </a:pPr>
            <a:endParaRPr lang="bg-BG" altLang="bg-BG" smtClean="0"/>
          </a:p>
          <a:p>
            <a:pPr algn="ctr" eaLnBrk="1" hangingPunct="1">
              <a:buFontTx/>
              <a:buNone/>
            </a:pPr>
            <a:r>
              <a:rPr lang="bg-BG" altLang="bg-BG" smtClean="0"/>
              <a:t>Други грамоти и награди, които притежава ученикът</a:t>
            </a:r>
            <a:endParaRPr lang="en-US" altLang="bg-BG" smtClean="0"/>
          </a:p>
        </p:txBody>
      </p:sp>
    </p:spTree>
    <p:extLst>
      <p:ext uri="{BB962C8B-B14F-4D97-AF65-F5344CB8AC3E}">
        <p14:creationId xmlns:p14="http://schemas.microsoft.com/office/powerpoint/2010/main" val="726569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948339" y="447199"/>
            <a:ext cx="8229600" cy="1117283"/>
          </a:xfrm>
        </p:spPr>
        <p:txBody>
          <a:bodyPr vert="horz" lIns="0" tIns="0" rIns="0" bIns="0" rtlCol="0" anchor="b">
            <a:norm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altLang="bg-BG" sz="6030">
                <a:solidFill>
                  <a:srgbClr val="5A6378"/>
                </a:solidFill>
                <a:latin typeface="Arial" panose="020B0604020202020204" pitchFamily="34" charset="0"/>
              </a:rPr>
              <a:t>Мои</a:t>
            </a:r>
            <a:r>
              <a:rPr lang="bg-BG" altLang="bg-BG" sz="6030">
                <a:solidFill>
                  <a:srgbClr val="5A6378"/>
                </a:solidFill>
                <a:latin typeface="Arial" panose="020B0604020202020204" pitchFamily="34" charset="0"/>
              </a:rPr>
              <a:t>те</a:t>
            </a:r>
            <a:r>
              <a:rPr lang="en-US" altLang="bg-BG" sz="6030">
                <a:solidFill>
                  <a:srgbClr val="5A6378"/>
                </a:solidFill>
                <a:latin typeface="Arial" panose="020B0604020202020204" pitchFamily="34" charset="0"/>
              </a:rPr>
              <a:t> личн</a:t>
            </a:r>
            <a:r>
              <a:rPr lang="bg-BG" altLang="bg-BG" sz="6030">
                <a:solidFill>
                  <a:srgbClr val="5A6378"/>
                </a:solidFill>
                <a:latin typeface="Arial" panose="020B0604020202020204" pitchFamily="34" charset="0"/>
              </a:rPr>
              <a:t>и</a:t>
            </a:r>
            <a:r>
              <a:rPr lang="en-US" altLang="bg-BG" sz="6030">
                <a:solidFill>
                  <a:srgbClr val="5A6378"/>
                </a:solidFill>
                <a:latin typeface="Arial" panose="020B0604020202020204" pitchFamily="34" charset="0"/>
              </a:rPr>
              <a:t> успехи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965484" y="1744504"/>
            <a:ext cx="3936206" cy="4860608"/>
          </a:xfrm>
        </p:spPr>
        <p:txBody>
          <a:bodyPr vert="horz" lIns="0" tIns="0" rIns="0" bIns="0" rtlCol="0">
            <a:normAutofit/>
          </a:bodyPr>
          <a:lstStyle/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Участвал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а в олимпиад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а 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по 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…………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........</a:t>
            </a:r>
            <a:endParaRPr lang="en-US" altLang="bg-BG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endParaRPr lang="en-US" altLang="bg-BG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За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е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л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а 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добро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м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я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ста 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в ………………………</a:t>
            </a:r>
          </a:p>
          <a:p>
            <a:pPr algn="r"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620" i="1">
                <a:solidFill>
                  <a:srgbClr val="000000"/>
                </a:solidFill>
                <a:latin typeface="Arial" panose="020B0604020202020204" pitchFamily="34" charset="0"/>
              </a:rPr>
              <a:t>(дадено спортно състезание).</a:t>
            </a:r>
            <a:endParaRPr lang="en-US" altLang="bg-BG" sz="1620" i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endParaRPr lang="en-US" altLang="bg-BG" sz="1620" i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Участвал/а в …………………………...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bg-BG" altLang="bg-BG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440" i="1">
                <a:solidFill>
                  <a:srgbClr val="000000"/>
                </a:solidFill>
                <a:latin typeface="Arial" panose="020B0604020202020204" pitchFamily="34" charset="0"/>
              </a:rPr>
              <a:t>			(конкурс)</a:t>
            </a:r>
            <a:endParaRPr lang="en-US" altLang="bg-BG" sz="1440" i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endParaRPr lang="en-US" altLang="bg-BG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Получил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а свидетелство 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за това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, ч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е се е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представила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„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отлично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“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в 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конкурс/състезание………………………...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п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о</a:t>
            </a:r>
            <a:r>
              <a:rPr lang="bg-BG" altLang="bg-BG" sz="1800">
                <a:solidFill>
                  <a:srgbClr val="000000"/>
                </a:solidFill>
                <a:latin typeface="Arial" panose="020B0604020202020204" pitchFamily="34" charset="0"/>
              </a:rPr>
              <a:t> ………………………………...</a:t>
            </a:r>
            <a:r>
              <a:rPr lang="en-US" altLang="bg-BG" sz="180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440" i="1">
                <a:solidFill>
                  <a:srgbClr val="000000"/>
                </a:solidFill>
                <a:latin typeface="Arial" panose="020B0604020202020204" pitchFamily="34" charset="0"/>
              </a:rPr>
              <a:t>(п</a:t>
            </a:r>
            <a:r>
              <a:rPr lang="en-US" altLang="bg-BG" sz="1440" i="1">
                <a:solidFill>
                  <a:srgbClr val="000000"/>
                </a:solidFill>
                <a:latin typeface="Arial" panose="020B0604020202020204" pitchFamily="34" charset="0"/>
              </a:rPr>
              <a:t>редмет</a:t>
            </a:r>
            <a:r>
              <a:rPr lang="bg-BG" altLang="bg-BG" sz="1440" i="1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en-US" altLang="bg-BG" sz="1440" i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6484620" y="2003108"/>
            <a:ext cx="3694748" cy="3748719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g-BG" altLang="bg-BG" sz="2160"/>
              <a:t>Доказателства за тези успехи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g-BG" altLang="bg-BG" sz="2160"/>
              <a:t>(грамоти, удостоверения и т.н.)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bg-BG" sz="2160"/>
          </a:p>
        </p:txBody>
      </p:sp>
    </p:spTree>
    <p:extLst>
      <p:ext uri="{BB962C8B-B14F-4D97-AF65-F5344CB8AC3E}">
        <p14:creationId xmlns:p14="http://schemas.microsoft.com/office/powerpoint/2010/main" val="301249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"/>
          <p:cNvSpPr txBox="1">
            <a:spLocks noChangeArrowheads="1"/>
          </p:cNvSpPr>
          <p:nvPr/>
        </p:nvSpPr>
        <p:spPr bwMode="auto">
          <a:xfrm>
            <a:off x="2078355" y="965835"/>
            <a:ext cx="8101013" cy="5743111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g-BG" altLang="bg-BG" sz="2160"/>
              <a:t>Доказателства за тези успехи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g-BG" altLang="bg-BG" sz="2160"/>
              <a:t>(дипломи, сертификати, удостоверения, грамоти, спортни отличия и т.н.)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bg-BG" sz="2160"/>
          </a:p>
        </p:txBody>
      </p:sp>
    </p:spTree>
    <p:extLst>
      <p:ext uri="{BB962C8B-B14F-4D97-AF65-F5344CB8AC3E}">
        <p14:creationId xmlns:p14="http://schemas.microsoft.com/office/powerpoint/2010/main" val="289912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092" y="2586038"/>
            <a:ext cx="2954655" cy="3934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6"/>
          <p:cNvSpPr>
            <a:spLocks noGrp="1" noChangeArrowheads="1"/>
          </p:cNvSpPr>
          <p:nvPr>
            <p:ph type="title"/>
          </p:nvPr>
        </p:nvSpPr>
        <p:spPr>
          <a:xfrm>
            <a:off x="2209800" y="608648"/>
            <a:ext cx="7772400" cy="178308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bg-BG" altLang="bg-BG" sz="6030">
                <a:solidFill>
                  <a:srgbClr val="5A6378"/>
                </a:solidFill>
                <a:latin typeface="Arial" panose="020B0604020202020204" pitchFamily="34" charset="0"/>
              </a:rPr>
              <a:t>Благодаря за вниманието!</a:t>
            </a:r>
            <a:endParaRPr lang="en-US" altLang="bg-BG" sz="6030">
              <a:solidFill>
                <a:srgbClr val="5A6378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1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гатване">
  <a:themeElements>
    <a:clrScheme name="Загатване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Загатване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агатване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Широк екран</PresentationFormat>
  <Paragraphs>87</Paragraphs>
  <Slides>8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Загатване</vt:lpstr>
      <vt:lpstr>Електронно портфолио</vt:lpstr>
      <vt:lpstr>ЗА МЕН</vt:lpstr>
      <vt:lpstr>Автобиография</vt:lpstr>
      <vt:lpstr>Училищен живот</vt:lpstr>
      <vt:lpstr>Моите училищни успехи</vt:lpstr>
      <vt:lpstr>Моите лични успехи</vt:lpstr>
      <vt:lpstr>Презентация на PowerPoint</vt:lpstr>
      <vt:lpstr>Благодаря за вниманието!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Електронно портфолио</dc:title>
  <dc:creator>User</dc:creator>
  <cp:lastModifiedBy>User</cp:lastModifiedBy>
  <cp:revision>1</cp:revision>
  <dcterms:created xsi:type="dcterms:W3CDTF">2016-01-06T13:33:28Z</dcterms:created>
  <dcterms:modified xsi:type="dcterms:W3CDTF">2016-01-06T13:33:54Z</dcterms:modified>
</cp:coreProperties>
</file>